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508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A678A-C0CB-4C14-AC26-17FF208F1B58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054C5-E5CA-43A4-81CC-E88CB4D1952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5052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3853137" y="9430832"/>
            <a:ext cx="2944542" cy="49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77" tIns="45542" rIns="91077" bIns="45542" anchor="b"/>
          <a:lstStyle>
            <a:lvl1pPr defTabSz="9461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69938" indent="-296863" defTabSz="9461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82688" indent="-236538" defTabSz="9461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57350" indent="-239713" defTabSz="9461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130425" indent="-236538" defTabSz="9461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87625" indent="-236538" defTabSz="94615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3044825" indent="-236538" defTabSz="94615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502025" indent="-236538" defTabSz="94615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959225" indent="-236538" defTabSz="94615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fld id="{4E545718-64EA-4BC4-AEE9-825DB2E75B35}" type="slidenum">
              <a:rPr lang="es-ES" sz="1200"/>
              <a:pPr algn="r" eaLnBrk="1" hangingPunct="1"/>
              <a:t>1</a:t>
            </a:fld>
            <a:endParaRPr lang="es-ES" sz="120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8900" y="744538"/>
            <a:ext cx="6619875" cy="37242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7077" y="4715418"/>
            <a:ext cx="4983543" cy="446747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167" tIns="45588" rIns="91167" bIns="45588"/>
          <a:lstStyle/>
          <a:p>
            <a:pPr eaLnBrk="1" hangingPunct="1"/>
            <a:r>
              <a:rPr lang="es-ES">
                <a:latin typeface="Trebuchet MS" pitchFamily="34" charset="0"/>
              </a:rPr>
              <a:t>Total revenues in 2007 amounted to 1 bn€</a:t>
            </a:r>
          </a:p>
          <a:p>
            <a:pPr eaLnBrk="1" hangingPunct="1"/>
            <a:r>
              <a:rPr lang="es-ES">
                <a:latin typeface="Trebuchet MS" pitchFamily="34" charset="0"/>
              </a:rPr>
              <a:t>Main source of revenue A3TV and its main channel A3</a:t>
            </a:r>
          </a:p>
          <a:p>
            <a:pPr eaLnBrk="1" hangingPunct="1"/>
            <a:r>
              <a:rPr lang="es-ES">
                <a:latin typeface="Trebuchet MS" pitchFamily="34" charset="0"/>
              </a:rPr>
              <a:t>Multimedia: Telephony, internet, licences,...</a:t>
            </a:r>
          </a:p>
          <a:p>
            <a:pPr eaLnBrk="1" hangingPunct="1"/>
            <a:r>
              <a:rPr lang="es-ES">
                <a:latin typeface="Trebuchet MS" pitchFamily="34" charset="0"/>
              </a:rPr>
              <a:t>10% of revenues from UNIPREX (Onda Cero: the 2nd position in number of listeners)</a:t>
            </a:r>
          </a:p>
          <a:p>
            <a:pPr eaLnBrk="1" hangingPunct="1"/>
            <a:r>
              <a:rPr lang="es-ES">
                <a:latin typeface="Trebuchet MS" pitchFamily="34" charset="0"/>
              </a:rPr>
              <a:t>Others: Unipublic (spanish cycling tour: La Vuelta). 49% sold to ASO (Tour de France´s organizer)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266774-27A2-4483-A4AE-1CEA8BEE91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185F24-19AA-44BA-AB57-48A095D389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5A7916-4DB7-46C0-AC19-8E3B18D7E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42856E-0D17-4ADF-A909-1CF78320B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4EF725-773F-4D1E-8810-02C069C5C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2177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0B63F5-4F09-487E-B233-146B24DCF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157DF7A-4378-42F6-BD41-87B0C6A1C5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D7BE8E-94A3-40B3-A941-EBA4506B3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8CE66F-4D50-460D-982F-C8E09FBB9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A11961-A077-4C13-9BFA-35134498B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290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E2A0F43-6ECF-4162-BFBE-4F91B2CFFA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6C56F1A-178F-488D-B829-E622DEAE58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4FBFB5-7F35-422E-A0DB-4FE2E4883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82E731-FA6A-48DA-96E2-8544E98FA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E17A59B-8533-45CC-8BF7-7AF8D8283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2105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37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5143DC-BBCD-4C30-80E6-C41652AAC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3BFE39B-34BB-4B9D-A011-DB55104BC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E49FCE-C2A8-4620-BF8F-12E89E4BD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261220F-4895-4F46-B357-BC423CCCD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6F3E38-C2AC-406A-B0A7-A3D6BAD1A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3095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5CDED5-4580-49FA-9067-E03A65615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A991CA9-58F3-426E-9C0F-9968435010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E785C7-55C5-4852-9073-5834151DD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8F5FDD-3765-4CAA-B3BD-244D594D2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D6F751-FA6D-4B4E-AB80-322044024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0852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0B1B4E-9F6E-474F-98D2-4B45801A9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F842A6-8F37-42C6-851A-672EC45029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1FCA0B0-E011-4884-9164-D2F494E71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A72E948-D3CB-4002-8925-23BF3F8E2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F89B4D-FAB9-42F2-B028-6B750EB20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C57B015-CB0D-4CEE-B646-5B97EA342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755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334005-32DF-4B57-9D7F-A49FABB0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A5F9213-1030-4012-8B91-130DD4C36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6F684B1-B445-44CE-B8B0-E0FEE921F1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92F52AC-1D2E-42FD-B65D-945EA006A1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28912BE-F9F7-4660-9895-757B97268E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DED4A12-96B8-4A52-9246-D19B1B494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A4777BA-0DB5-4911-B740-74C1A3F24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F25884B-333E-4138-B2EC-0689FA095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8996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B59510-2F76-4322-B32D-523367F19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04227B6-7CB1-4F2C-B45C-FB8697D4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0A7A6D-C5AE-431A-A096-BC9B600A6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46C62FC-3895-40BF-AB03-DA166BF29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5271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375A2AD-F679-4A41-9559-8F592A9E6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9B5D6F5-9B3F-4E9E-BFE0-C862C5F2D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8CA06E9-906C-4854-967B-7670872A1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0779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A07E1F-B08C-4D26-B11D-56C6EDC3F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ED6205-E407-4274-8557-5FC80BF9A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B04598B-91EA-4188-BCCE-6C543E3FB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DD7D3A-CFA0-4091-8785-E84CDD958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37BCFBA-76EF-4360-AF69-4E50CC959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DA70E77-E74D-4353-9601-1F94AB7E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3824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D74440-2216-4427-BE1B-CC681991C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F1F75F4-6DA1-48CF-A7C9-EE51E885D2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6B78676-CCC7-4A13-93D3-ADD8ED207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063EF89-81B1-4A67-A131-F55E79738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4A014BE-1D48-4D72-99C6-1A2ECC65B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C39B6C7-5E45-4D3B-9988-B29AC2E4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1271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B198AF3-FCD3-43C0-9ADD-1769025A4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F34735B-5BDD-43F5-A464-86570BEE9E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D7825B-287B-4536-9347-E17EAD171F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F1DCD-ED1C-47FB-9EC7-2EDFDD3ECB05}" type="datetimeFigureOut">
              <a:rPr lang="es-ES" smtClean="0"/>
              <a:t>20/05/2019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A1A87B-0C8E-4B80-A569-5AFCE88D83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15D5B1-8FA0-48E4-9153-BEC910E5C3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FC068-545C-4C46-84FD-C32F78BA8F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652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 descr="data:image/jpeg;base64,/9j/4AAQSkZJRgABAQAAAQABAAD/2wCEAAkGBwgHBhMIBxQWFhQWGRsbExYWGRgeHhwhHh0bHCAcJx8iISgkHyMmHBgdIjIhJyksLzgxHyE2OTQwNygvOi0BCgoKBQUFDgUFDisZExkrKysrKysrKysrKysrKysrKysrKysrKysrKysrKysrKysrKysrKysrKysrKysrKysrK//AABEIAMwAzAMBIgACEQEDEQH/xAAcAAEAAwEAAwEAAAAAAAAAAAAABgcIBAIDBQH/xABIEAABAgMCCAcMCgEEAwAAAAABAAIDBAYFEQcSFyExQXGTMlFTVIGS0ggTFhgiUmGRobGy0RQzNjdCYnJzg8EjFUPC8CSi8f/EABQBAQAAAAAAAAAAAAAAAAAAAAD/xAAUEQEAAAAAAAAAAAAAAAAAAAAA/9oADAMBAAIRAxEAPwC8UREBERAREQEReifjulZGJMQ2l5Yxzg0aXEAm4ek3XIPeiy7J4YKsgW4bRixA9jiMaAQMTFv0DW03fi960VStR2fVNjttKzHXtOZzdbHa2kcYQfYREQEREBERARVHhawqOsKMbFptzTHH10TMRD/KNWNx8W3Rz4Ca1ty3p2NZVsOdFaxmO2KdLTjAYpOu/GvH6SguRERAREQEREBERAREQEREBERAREQZ+wzYMzZz31HYLf8ACc8eEBwCdLx+U6xqznRogdBVlP0ZbAnJXyobrhGhX5nt/ojUVrx7WvYWPF4OYg61nTDDgzdYMZ1uWE2+Wcb4jB/tE6/0E+rQgvqnrckKisllp2W7Ghv9YOtpGojiX0lkrB1XM9Rdrd9h3ugPIEeFxjzhxOHHr0Faosa1pK27NZaNmPD4bxe0j2g8RBzEIO1ERAVU4YMJjbAhOsOwnAzLhdEeP9oH/mR6tPEuvC5hJh0vKmy7IcHTbxn196B/EfzEaB6b9udrOkbQqC12ysoHRI0V20knOXE+skoPKxLItCo7XZZ9nNL4sQ//AFxOoDSStVYPqLkqLsYSkv5UV1xjxbs7j/TRebgubBtQknRdlYgufMPA79Fu/wDUcTR7dKmKAiIgIiICIiAiIgIiICIiAiIgIiIC8I0KHHhGDGAc1wIcDnBBzELzRBmjC5g2fS8ybVskEyjznGnvRP4T+UnQejb8nBjX81Rdp4kS90rEP+aHrGrHb+YZtoF3ERqebloE5LOlptoex4Ic1wvBB1LMeFXBzMUhPGdkAXybz5DtJhk/gd/R17dIaZs2flbUkWT0g8PhvF7HNOYj/ua5QfCrhFgUfI/Q5Eh03EHkN0iGD+Nw9w17AqQoXCPbFGy8WWlAIkN4OKx5NzH6nj+26/Qo1HjWjb9rmLFxoseM7a5zjq/q5B+Q2Whb1rYrA+NHjP2uc4rTmC7B9LUbZ3fpm583EH+V+pv5G+gazrK5sFGDmBSMkJ60AHTbx5R0iGD+Bv8AZ/pWGgIiICIiAiIgIiICIiCO1nWdkUdIiYtV3lOv71Dbnc+7TdxDOM5zZ1Sdp4dqlmHn6BCgQm6vJc93SSbj1QonhMqCYqKsZiYjOvYx7ocEDQGMcQLtunpUWQWNlqrPz4W6amWqs/PhbpqrlEFjZaqz8+FumplqrPz4W6aq5RBY2Wqs/PhbpqZaqz8+FumquUQWNlqrPz4W6amWqs/PhbpqrlEFjZaqz8+FumrntDC7VNpST5KeMB8N4ue10JpBCgKIC+xTFRz1MWh9PswQ++XXNc9gdi8d1+g6r18dEFjZaqz8+FumplqrPz4W6aq5RBY2Wqs/PhbpqZaqz8+FumquUQWNlqrPz4W6amWqs/PhbpqrlEFjZaqz8+FumplqrPz4W6aq5RBY2Wqs/Phbpq/WYbKya8OLoJ9BhDP6iCq4RBflG4c4M5M/RqqhshX8GLCxsUfqaSSNoJVyw3siQxEhkEEXgjOCDrvWHld2DDCdDsylmyFsOBdDeWwydOJc0gem4kjYAgpOKSYhJ4yvFeT+Gdq8UH0LCsW0bftJtn2TDMSI7UNAHGToAHGVe1LYDLIlIQi1G90d+tjCWMHozeUdt42KS4J6Ng0pTjXxWj6RGAdHdrGsM2NB9d6nCCNQaApCC3FZIy/TDB9pvXs8BqT5jLbpnyUhRBHvAak+Yy26Z8k8BqT5jLbpnyUhRBHvAak+Yy26Z8k8BqT5jLbpnyUhRBHvAak+Yy26Z8k8BqT5jLbpnyUhRBHvAak+Yy26Z8k8BqT5jLbpnyUhRBHvAak+Yy26Z8k8BqT5jLbpnyUhRBHH0HST23OkZbohtHuCitR4FKatKGX2VjS0TVikuZ0tdo6CFZqIMd1jSFrUhaP0S1GeSfq4g4Dxxg8fGDnC+AtkVjTUjVdhPsyfAz54btbHDQ4f90XhZAtKSjWZaMWQmhc+E9zHj0tJB9oQcyv7Bxgcs5tmstOqmmJEe0ObAJLWsBzjGuzl12o5hxKkaf7x/r8t9K4HfoeP+nHF/sW0xozIIbauC+jrSlTBMqyGbrg+F5Dh6c2Y9IKzvhDo2Zou3PoUU48NwxoMS67GGsH0jX0ca10qY7pX6P8A6VJY31nfImJ+nFbje3EQUGumX4HSuZdMvwOlB6H8M7V9ajpRs/VsnKRBe18eEHA6xji/2Xr5L+GdqkODn7dyP78P4gg2AiIgIiICIiAiIgIiICIiAiIgIiICy5hzkmSmESM6GLu+NY87S3FPwrUazP3QX3gfww/e5BWiv/Bzhjs19mMs6qnmHFY0NEYglrwMwvuBIddpJzHjVAIg1namE+jrNlu/Om4cQ3XhsK95Po8nMOm5Z2wiVnM1rbn0yKMSEwYsGHffijWT6Sc56BqUVRAXTL8DpXMumX4HSg9EThnapDg5+3cj+/D+IKPP4Z2qQ4Oft3I/vw/iCDYCIiAiIgIiICIiAiIgIiICIiAiIgLM/dBfeB/DD97lphZn7oL7wP4YfvcgrUAk3BaQwcYJrJsqzGTtQwhFmXtBcyIA5kO/PihuguGsm/PoWfbAiwIFuy8Wa4DYsMv/AEhwJ9i2mCCLwg+Ha1HU5a8sZeelYJF1wIYA4bHC4joKzZhRoh9FW4IMEl0CKC6A511+a7GafSLx6wtYKmO6Viy4suSgu+sMSIW+hoa0O9ZLfUgoNdMtwOlcy6ZfgdKD0P4Z2qQ4Oft3I/vw/iCjz+GdqkODn7dyP78P4gg2AiIgIiICIiAiIgIiICIiAiIgIiICzP3QX3gfww/e5aYWZ+6C+8D+GH73IK0V2YOcMsvZ9mssqqQ+6G0NhxmjGJAzAOGnMNYv0Kk0QaetLDRR0pLGJKRHxnXZmMhvbn4r3hoHtVA1tVk9WFtm0p7yRdiw4YN4Y3iHHxkqPogLpl+B0rmXTL8DpQeh/DO1SHBz9u5H9+H8QUeicM7VIcHP27kf34fxBBsBERAREQEREBERAREQEREBERAREQFmfugvvA/hh+9y0wsz90F94H8MP3uQVoiIgIiIC6ZfgdK5l0y3A6UHofwztUhwc/buR/fh/EFHn8M7VIcHRuruRv5eH8QQbAREQEREBERAREQEREBERAREQEREBZn7oL7wP4YfvctMLM/dBfeB/DD97kFaIiICIiAumX4HSuZdMvwOlB6H8M7V2WHP/wCl21AtG6/vUVkS4a8Vwdd7Fxv4Z2rxQbfgRocxAbHgm9rgC08YIvB9S9ipPAjhFgGUbTVuPDXNzS0RxzOHJk6iNXGM2rPdiAiIgIiICIiAiIgIiICIiAiIgLJuFu1mWxX81Gg52sd3pp/bGKTsxg670K7MLWESWpezXWdZzg6biAgAH6oEcM+niHTqWY3OLnYzs5OkoPxERAREQF0y/A6VzLpl+B0oPGel4kpOxJaNmcxzmu2gkH2hehWbhuoqPYdvvtmUaTLzDi5xAzMeTe4HivJvG08SrJAVgUrhcqan4IlorhMQxobGvJA4g/TdtvVfogvWB3QUHF/8iRdf+WMP7Yvb4wMlzKJvW9lUKiC+vGBkuZRN63sp4wMlzKJvW9lUKiC+vGBkuZRN63sp4wMlzKJvW9lUKiC+vGBkuZRN63sp4wMlzKJvW9lUKiC+vGBkuZRN63sp4wMlzKJvW9lUKiC+vGBkuZRN63sp4wMlzKJvW9lUKiC+IndAywb/AIpF9/pjAf8ABRao8NlR2pBMCzWslmn8TL3P6x0bQFWCIPONFiR4pjRyXOcSXOcSSSdJJOkrwREBERAREQF9GzpGamYBfLsLhfdeNg+a4peBGmYwgSzXOc43Na0EkniAGcrUuDeg4FO0syVtFodGeTEi+hzgBijYGgbb0E2mIEKZgugTDQ5rhc5rgCCOIg6VXtqYFqRno3fYLYkG/SIb83qcDd0KxkQVXkIpflZnrM7CZCKX5WZ6zOwrURBVeQil+VmeszsJkIpflZnrM7CtREFV5CKX5WZ6zOwmQil+VmeszsK1EQVXkIpflZnrM7CZCKX5WZ6zOwrURBVeQil+VmeszsJkIpflZnrM7CtREFV5CKX5WZ6zOwmQil+VmeszsK1EQVXkIpflZnrM7CZCKX5WZ6zOwrURBVeQil+VmeszsJkIpflZnrM7CtREFV5CKX5WZ6zOwmQil+VmeszsK1EQVXkIpflZnrM7CZCKX5WZ6zOwrURBVeQil+VmeszsL9GAmlwfrJnrs7CtNEEbpahqepVxiWRBAeRcYjiXO9Z0dCkiIg//2Q=="/>
          <p:cNvSpPr>
            <a:spLocks noChangeAspect="1" noChangeArrowheads="1"/>
          </p:cNvSpPr>
          <p:nvPr/>
        </p:nvSpPr>
        <p:spPr bwMode="auto">
          <a:xfrm>
            <a:off x="1587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" name="Rectangle 3074"/>
          <p:cNvSpPr txBox="1">
            <a:spLocks noChangeArrowheads="1"/>
          </p:cNvSpPr>
          <p:nvPr/>
        </p:nvSpPr>
        <p:spPr bwMode="auto">
          <a:xfrm>
            <a:off x="1919288" y="76201"/>
            <a:ext cx="8256131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s-ES_tradnl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Compra-venta digital: Google </a:t>
            </a:r>
            <a:r>
              <a:rPr lang="es-ES_tradnl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“full stack” tecnológico</a:t>
            </a:r>
            <a:endParaRPr lang="es-ES_tradnl" sz="2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014" y="1910570"/>
            <a:ext cx="696476" cy="39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31 Flecha derecha"/>
          <p:cNvSpPr/>
          <p:nvPr/>
        </p:nvSpPr>
        <p:spPr>
          <a:xfrm>
            <a:off x="5417262" y="2956303"/>
            <a:ext cx="1326811" cy="376641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33" name="AutoShape 4" descr="Resultado de imagen de logotipo ser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AutoShape 6" descr="Resultado de imagen de logotipo ser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AutoShape 8" descr="Resultado de imagen de logotipo cope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AutoShape 11" descr="Resultado de imagen de logotipo forta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3376521" y="2884295"/>
            <a:ext cx="1677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dirty="0">
                <a:solidFill>
                  <a:prstClr val="black"/>
                </a:solidFill>
                <a:latin typeface="Calibri"/>
              </a:rPr>
              <a:t>Servidor</a:t>
            </a:r>
          </a:p>
          <a:p>
            <a:pPr algn="ctr"/>
            <a:r>
              <a:rPr lang="es-ES" sz="1200" dirty="0">
                <a:solidFill>
                  <a:prstClr val="black"/>
                </a:solidFill>
                <a:latin typeface="Calibri"/>
              </a:rPr>
              <a:t>Anuncios</a:t>
            </a:r>
          </a:p>
          <a:p>
            <a:pPr algn="ctr"/>
            <a:r>
              <a:rPr lang="es-ES" sz="1200" dirty="0">
                <a:solidFill>
                  <a:prstClr val="black"/>
                </a:solidFill>
                <a:latin typeface="Calibri"/>
              </a:rPr>
              <a:t>de agencia / anunciante</a:t>
            </a:r>
            <a:endParaRPr lang="es-E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  <a:p>
            <a:pPr algn="ctr"/>
            <a:r>
              <a:rPr lang="es-ES" sz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Adserver</a:t>
            </a:r>
            <a:endParaRPr lang="es-E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7534256" y="2886036"/>
            <a:ext cx="7745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200" dirty="0">
                <a:solidFill>
                  <a:prstClr val="black"/>
                </a:solidFill>
                <a:latin typeface="Calibri"/>
              </a:rPr>
              <a:t>Servidor</a:t>
            </a:r>
          </a:p>
          <a:p>
            <a:pPr algn="ctr"/>
            <a:r>
              <a:rPr lang="es-ES" sz="1200" dirty="0">
                <a:solidFill>
                  <a:prstClr val="black"/>
                </a:solidFill>
                <a:latin typeface="Calibri"/>
              </a:rPr>
              <a:t>Anuncios</a:t>
            </a:r>
          </a:p>
          <a:p>
            <a:pPr algn="ctr"/>
            <a:r>
              <a:rPr lang="es-ES" sz="1200" dirty="0">
                <a:solidFill>
                  <a:prstClr val="black"/>
                </a:solidFill>
                <a:latin typeface="Calibri"/>
              </a:rPr>
              <a:t>de medio</a:t>
            </a:r>
          </a:p>
          <a:p>
            <a:pPr algn="ctr"/>
            <a:r>
              <a:rPr lang="es-ES" sz="1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Adserver</a:t>
            </a:r>
            <a:endParaRPr lang="es-ES" sz="1200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122" y="2888049"/>
            <a:ext cx="516902" cy="516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39 CuadroTexto"/>
          <p:cNvSpPr txBox="1"/>
          <p:nvPr/>
        </p:nvSpPr>
        <p:spPr>
          <a:xfrm>
            <a:off x="5231904" y="3316342"/>
            <a:ext cx="168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prstClr val="black"/>
                </a:solidFill>
                <a:latin typeface="Calibri"/>
              </a:rPr>
              <a:t>proceso manual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3267728" y="4747211"/>
            <a:ext cx="1960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algn="ctr">
              <a:defRPr sz="1200"/>
            </a:lvl1pPr>
          </a:lstStyle>
          <a:p>
            <a:r>
              <a:rPr lang="es-ES" dirty="0">
                <a:solidFill>
                  <a:prstClr val="black"/>
                </a:solidFill>
                <a:latin typeface="Calibri"/>
              </a:rPr>
              <a:t>Plataforma de compra </a:t>
            </a:r>
          </a:p>
          <a:p>
            <a:r>
              <a:rPr lang="es-ES" dirty="0">
                <a:solidFill>
                  <a:prstClr val="black"/>
                </a:solidFill>
                <a:latin typeface="Calibri"/>
              </a:rPr>
              <a:t>de espacios publicitarios</a:t>
            </a:r>
          </a:p>
          <a:p>
            <a:r>
              <a:rPr lang="es-ES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DSP (</a:t>
            </a:r>
            <a:r>
              <a:rPr lang="es-ES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Demand</a:t>
            </a:r>
            <a:r>
              <a:rPr lang="es-ES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es-ES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Side</a:t>
            </a:r>
            <a:r>
              <a:rPr lang="es-ES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es-ES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Platform</a:t>
            </a:r>
            <a:r>
              <a:rPr lang="es-ES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)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7069100" y="4747211"/>
            <a:ext cx="1742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algn="ctr">
              <a:defRPr sz="1200"/>
            </a:lvl1pPr>
          </a:lstStyle>
          <a:p>
            <a:r>
              <a:rPr lang="es-ES" dirty="0">
                <a:solidFill>
                  <a:prstClr val="black"/>
                </a:solidFill>
                <a:latin typeface="Calibri"/>
              </a:rPr>
              <a:t>Plataforma de venta </a:t>
            </a:r>
          </a:p>
          <a:p>
            <a:r>
              <a:rPr lang="es-ES" dirty="0">
                <a:solidFill>
                  <a:prstClr val="black"/>
                </a:solidFill>
                <a:latin typeface="Calibri"/>
              </a:rPr>
              <a:t>de espacios publicitarios</a:t>
            </a:r>
          </a:p>
          <a:p>
            <a:r>
              <a:rPr lang="es-ES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SSP (</a:t>
            </a:r>
            <a:r>
              <a:rPr lang="es-ES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Suply</a:t>
            </a:r>
            <a:r>
              <a:rPr lang="es-ES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es-ES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Side</a:t>
            </a:r>
            <a:r>
              <a:rPr lang="es-ES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 </a:t>
            </a:r>
            <a:r>
              <a:rPr lang="es-ES" dirty="0" err="1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Platform</a:t>
            </a:r>
            <a:r>
              <a:rPr lang="es-ES" dirty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)</a:t>
            </a:r>
          </a:p>
        </p:txBody>
      </p:sp>
      <p:sp>
        <p:nvSpPr>
          <p:cNvPr id="43" name="42 Flecha derecha"/>
          <p:cNvSpPr/>
          <p:nvPr/>
        </p:nvSpPr>
        <p:spPr>
          <a:xfrm>
            <a:off x="5417262" y="4737919"/>
            <a:ext cx="1326811" cy="376641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5262387" y="5097958"/>
            <a:ext cx="16292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>
                <a:solidFill>
                  <a:prstClr val="black"/>
                </a:solidFill>
                <a:latin typeface="Calibri"/>
              </a:rPr>
              <a:t>proceso </a:t>
            </a:r>
          </a:p>
          <a:p>
            <a:pPr algn="ctr"/>
            <a:r>
              <a:rPr lang="es-ES" dirty="0">
                <a:solidFill>
                  <a:prstClr val="black"/>
                </a:solidFill>
                <a:latin typeface="Calibri"/>
              </a:rPr>
              <a:t>automatizado</a:t>
            </a:r>
          </a:p>
          <a:p>
            <a:pPr algn="ctr"/>
            <a:r>
              <a:rPr lang="es-E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programatico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”</a:t>
            </a:r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200" y="4747211"/>
            <a:ext cx="656833" cy="3284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832" y="3759054"/>
            <a:ext cx="696476" cy="39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46 CuadroTexto"/>
          <p:cNvSpPr txBox="1"/>
          <p:nvPr/>
        </p:nvSpPr>
        <p:spPr>
          <a:xfrm>
            <a:off x="3742572" y="3851756"/>
            <a:ext cx="55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70C0"/>
                </a:solidFill>
                <a:latin typeface="Calibri"/>
              </a:rPr>
              <a:t>DFA</a:t>
            </a: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555" y="5415238"/>
            <a:ext cx="696476" cy="39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48 CuadroTexto"/>
          <p:cNvSpPr txBox="1"/>
          <p:nvPr/>
        </p:nvSpPr>
        <p:spPr>
          <a:xfrm>
            <a:off x="3934296" y="5507940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70C0"/>
                </a:solidFill>
                <a:latin typeface="Calibri"/>
              </a:rPr>
              <a:t>DBM</a:t>
            </a:r>
          </a:p>
        </p:txBody>
      </p:sp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035" y="3759054"/>
            <a:ext cx="696476" cy="39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50 CuadroTexto"/>
          <p:cNvSpPr txBox="1"/>
          <p:nvPr/>
        </p:nvSpPr>
        <p:spPr>
          <a:xfrm>
            <a:off x="8254775" y="385175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70C0"/>
                </a:solidFill>
                <a:latin typeface="Calibri"/>
              </a:rPr>
              <a:t>DFP</a:t>
            </a:r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184" y="5415238"/>
            <a:ext cx="696476" cy="39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52 CuadroTexto"/>
          <p:cNvSpPr txBox="1"/>
          <p:nvPr/>
        </p:nvSpPr>
        <p:spPr>
          <a:xfrm>
            <a:off x="8207924" y="5507940"/>
            <a:ext cx="65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rgbClr val="0070C0"/>
                </a:solidFill>
                <a:latin typeface="Calibri"/>
              </a:rPr>
              <a:t>Adex</a:t>
            </a:r>
            <a:endParaRPr lang="es-ES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2228610" y="1540550"/>
            <a:ext cx="125406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prstClr val="black"/>
                </a:solidFill>
                <a:latin typeface="Calibri"/>
              </a:rPr>
              <a:t>Anunciante</a:t>
            </a:r>
          </a:p>
        </p:txBody>
      </p:sp>
      <p:sp>
        <p:nvSpPr>
          <p:cNvPr id="55" name="54 CuadroTexto"/>
          <p:cNvSpPr txBox="1"/>
          <p:nvPr/>
        </p:nvSpPr>
        <p:spPr>
          <a:xfrm>
            <a:off x="4007768" y="2195572"/>
            <a:ext cx="9233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prstClr val="black"/>
                </a:solidFill>
                <a:latin typeface="Calibri"/>
              </a:rPr>
              <a:t>Agencia</a:t>
            </a:r>
          </a:p>
        </p:txBody>
      </p:sp>
      <p:sp>
        <p:nvSpPr>
          <p:cNvPr id="56" name="55 CuadroTexto"/>
          <p:cNvSpPr txBox="1"/>
          <p:nvPr/>
        </p:nvSpPr>
        <p:spPr>
          <a:xfrm>
            <a:off x="7073904" y="2195572"/>
            <a:ext cx="79380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/>
              </a:rPr>
              <a:t>Medio</a:t>
            </a:r>
          </a:p>
        </p:txBody>
      </p:sp>
      <p:sp>
        <p:nvSpPr>
          <p:cNvPr id="57" name="56 CuadroTexto"/>
          <p:cNvSpPr txBox="1"/>
          <p:nvPr/>
        </p:nvSpPr>
        <p:spPr>
          <a:xfrm>
            <a:off x="8328248" y="1540550"/>
            <a:ext cx="132440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/>
              </a:rPr>
              <a:t>Consumidor</a:t>
            </a:r>
          </a:p>
        </p:txBody>
      </p:sp>
      <p:sp>
        <p:nvSpPr>
          <p:cNvPr id="58" name="57 CuadroTexto"/>
          <p:cNvSpPr txBox="1"/>
          <p:nvPr/>
        </p:nvSpPr>
        <p:spPr>
          <a:xfrm>
            <a:off x="3008039" y="764704"/>
            <a:ext cx="109196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prstClr val="black"/>
                </a:solidFill>
                <a:latin typeface="Calibri"/>
              </a:rPr>
              <a:t>Demanda</a:t>
            </a:r>
          </a:p>
        </p:txBody>
      </p:sp>
      <p:cxnSp>
        <p:nvCxnSpPr>
          <p:cNvPr id="59" name="58 Conector recto"/>
          <p:cNvCxnSpPr/>
          <p:nvPr/>
        </p:nvCxnSpPr>
        <p:spPr>
          <a:xfrm>
            <a:off x="2228610" y="1196752"/>
            <a:ext cx="28592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7867711" y="755740"/>
            <a:ext cx="78200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s-ES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Calibri"/>
              </a:rPr>
              <a:t>Oferta</a:t>
            </a:r>
          </a:p>
        </p:txBody>
      </p:sp>
      <p:cxnSp>
        <p:nvCxnSpPr>
          <p:cNvPr id="61" name="60 Conector recto"/>
          <p:cNvCxnSpPr/>
          <p:nvPr/>
        </p:nvCxnSpPr>
        <p:spPr>
          <a:xfrm>
            <a:off x="6793372" y="1196752"/>
            <a:ext cx="2859279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 de flecha"/>
          <p:cNvCxnSpPr>
            <a:stCxn id="55" idx="3"/>
            <a:endCxn id="56" idx="1"/>
          </p:cNvCxnSpPr>
          <p:nvPr/>
        </p:nvCxnSpPr>
        <p:spPr>
          <a:xfrm>
            <a:off x="4931099" y="2380238"/>
            <a:ext cx="214280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angular"/>
          <p:cNvCxnSpPr>
            <a:stCxn id="54" idx="2"/>
            <a:endCxn id="55" idx="1"/>
          </p:cNvCxnSpPr>
          <p:nvPr/>
        </p:nvCxnSpPr>
        <p:spPr>
          <a:xfrm rot="16200000" flipH="1">
            <a:off x="3196526" y="1568996"/>
            <a:ext cx="470356" cy="1152128"/>
          </a:xfrm>
          <a:prstGeom prst="bentConnector2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angular"/>
          <p:cNvCxnSpPr>
            <a:stCxn id="56" idx="3"/>
            <a:endCxn id="57" idx="2"/>
          </p:cNvCxnSpPr>
          <p:nvPr/>
        </p:nvCxnSpPr>
        <p:spPr>
          <a:xfrm flipV="1">
            <a:off x="7867711" y="1909882"/>
            <a:ext cx="1122739" cy="470356"/>
          </a:xfrm>
          <a:prstGeom prst="bentConnector2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 de flecha"/>
          <p:cNvCxnSpPr>
            <a:stCxn id="54" idx="3"/>
            <a:endCxn id="57" idx="1"/>
          </p:cNvCxnSpPr>
          <p:nvPr/>
        </p:nvCxnSpPr>
        <p:spPr>
          <a:xfrm>
            <a:off x="3482670" y="1725216"/>
            <a:ext cx="4845578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angular"/>
          <p:cNvCxnSpPr>
            <a:stCxn id="54" idx="3"/>
          </p:cNvCxnSpPr>
          <p:nvPr/>
        </p:nvCxnSpPr>
        <p:spPr>
          <a:xfrm>
            <a:off x="3482671" y="1725216"/>
            <a:ext cx="3591233" cy="551656"/>
          </a:xfrm>
          <a:prstGeom prst="bentConnector3">
            <a:avLst>
              <a:gd name="adj1" fmla="val 69892"/>
            </a:avLst>
          </a:prstGeom>
          <a:ln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angular"/>
          <p:cNvCxnSpPr>
            <a:stCxn id="55" idx="0"/>
          </p:cNvCxnSpPr>
          <p:nvPr/>
        </p:nvCxnSpPr>
        <p:spPr>
          <a:xfrm rot="5400000" flipH="1" flipV="1">
            <a:off x="6255995" y="123319"/>
            <a:ext cx="285692" cy="3858817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9723918" y="1628800"/>
            <a:ext cx="62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70C0"/>
                </a:solidFill>
                <a:latin typeface="Calibri"/>
              </a:rPr>
              <a:t>Data</a:t>
            </a:r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650" y="1905127"/>
            <a:ext cx="696476" cy="39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71 CuadroTexto"/>
          <p:cNvSpPr txBox="1"/>
          <p:nvPr/>
        </p:nvSpPr>
        <p:spPr>
          <a:xfrm>
            <a:off x="1587014" y="1628800"/>
            <a:ext cx="62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70C0"/>
                </a:solidFill>
                <a:latin typeface="Calibri"/>
              </a:rPr>
              <a:t>Data</a:t>
            </a:r>
          </a:p>
        </p:txBody>
      </p:sp>
      <p:cxnSp>
        <p:nvCxnSpPr>
          <p:cNvPr id="73" name="72 Conector angular"/>
          <p:cNvCxnSpPr/>
          <p:nvPr/>
        </p:nvCxnSpPr>
        <p:spPr>
          <a:xfrm rot="10800000" flipH="1" flipV="1">
            <a:off x="3286832" y="3954067"/>
            <a:ext cx="191723" cy="1656184"/>
          </a:xfrm>
          <a:prstGeom prst="bentConnector3">
            <a:avLst>
              <a:gd name="adj1" fmla="val -119235"/>
            </a:avLst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angular"/>
          <p:cNvCxnSpPr/>
          <p:nvPr/>
        </p:nvCxnSpPr>
        <p:spPr>
          <a:xfrm>
            <a:off x="8806530" y="4036422"/>
            <a:ext cx="52279" cy="1656184"/>
          </a:xfrm>
          <a:prstGeom prst="bentConnector3">
            <a:avLst>
              <a:gd name="adj1" fmla="val 537269"/>
            </a:avLst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angular"/>
          <p:cNvCxnSpPr/>
          <p:nvPr/>
        </p:nvCxnSpPr>
        <p:spPr>
          <a:xfrm rot="16200000" flipH="1">
            <a:off x="5963607" y="3668450"/>
            <a:ext cx="12700" cy="4273629"/>
          </a:xfrm>
          <a:prstGeom prst="bentConnector3">
            <a:avLst>
              <a:gd name="adj1" fmla="val 3214189"/>
            </a:avLst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2154270"/>
            <a:ext cx="936104" cy="120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7" name="76 Conector angular"/>
          <p:cNvCxnSpPr/>
          <p:nvPr/>
        </p:nvCxnSpPr>
        <p:spPr>
          <a:xfrm rot="16200000" flipH="1">
            <a:off x="1872263" y="2363586"/>
            <a:ext cx="1458459" cy="1332478"/>
          </a:xfrm>
          <a:prstGeom prst="bentConnector3">
            <a:avLst>
              <a:gd name="adj1" fmla="val 76679"/>
            </a:avLst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angular"/>
          <p:cNvCxnSpPr/>
          <p:nvPr/>
        </p:nvCxnSpPr>
        <p:spPr>
          <a:xfrm rot="5400000">
            <a:off x="8454332" y="2271894"/>
            <a:ext cx="1656184" cy="1503543"/>
          </a:xfrm>
          <a:prstGeom prst="bentConnector3">
            <a:avLst>
              <a:gd name="adj1" fmla="val 74082"/>
            </a:avLst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3074">
            <a:extLst>
              <a:ext uri="{FF2B5EF4-FFF2-40B4-BE49-F238E27FC236}">
                <a16:creationId xmlns:a16="http://schemas.microsoft.com/office/drawing/2014/main" id="{56B52259-DAD3-4D60-99C1-075EB530B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7" y="76201"/>
            <a:ext cx="11425812" cy="57410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Trebuchet MS" pitchFamily="34" charset="0"/>
              </a:defRPr>
            </a:lvl9pPr>
          </a:lstStyle>
          <a:p>
            <a:pPr algn="ctr" eaLnBrk="1" hangingPunct="1"/>
            <a:r>
              <a:rPr lang="es-ES_tradnl" sz="20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Compra-venta digital: Google </a:t>
            </a:r>
            <a:r>
              <a:rPr lang="es-ES_tradnl" sz="2000" b="1" i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“full stack” tecnológico</a:t>
            </a:r>
            <a:endParaRPr lang="es-ES_tradnl" sz="20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059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Panorámica</PresentationFormat>
  <Paragraphs>38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Trebuchet MS</vt:lpstr>
      <vt:lpstr>Verdana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 Langle Barrasa</dc:creator>
  <cp:lastModifiedBy>Miguel Langle Barrasa</cp:lastModifiedBy>
  <cp:revision>1</cp:revision>
  <dcterms:created xsi:type="dcterms:W3CDTF">2019-05-20T14:25:05Z</dcterms:created>
  <dcterms:modified xsi:type="dcterms:W3CDTF">2019-05-20T14:25:29Z</dcterms:modified>
</cp:coreProperties>
</file>